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 Thin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  <p:embeddedFont>
      <p:font typeface="Lexend"/>
      <p:regular r:id="rId41"/>
      <p:bold r:id="rId42"/>
    </p:embeddedFont>
    <p:embeddedFont>
      <p:font typeface="DM Sans"/>
      <p:regular r:id="rId43"/>
      <p:bold r:id="rId44"/>
      <p:italic r:id="rId45"/>
      <p:boldItalic r:id="rId46"/>
    </p:embeddedFont>
    <p:embeddedFont>
      <p:font typeface="Comfortaa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20" Type="http://schemas.openxmlformats.org/officeDocument/2006/relationships/slide" Target="slides/slide15.xml"/><Relationship Id="rId42" Type="http://schemas.openxmlformats.org/officeDocument/2006/relationships/font" Target="fonts/Lexend-bold.fntdata"/><Relationship Id="rId41" Type="http://schemas.openxmlformats.org/officeDocument/2006/relationships/font" Target="fonts/Lexend-regular.fntdata"/><Relationship Id="rId22" Type="http://schemas.openxmlformats.org/officeDocument/2006/relationships/slide" Target="slides/slide17.xml"/><Relationship Id="rId44" Type="http://schemas.openxmlformats.org/officeDocument/2006/relationships/font" Target="fonts/DMSans-bold.fntdata"/><Relationship Id="rId21" Type="http://schemas.openxmlformats.org/officeDocument/2006/relationships/slide" Target="slides/slide16.xml"/><Relationship Id="rId43" Type="http://schemas.openxmlformats.org/officeDocument/2006/relationships/font" Target="fonts/DMSans-regular.fntdata"/><Relationship Id="rId24" Type="http://schemas.openxmlformats.org/officeDocument/2006/relationships/slide" Target="slides/slide19.xml"/><Relationship Id="rId46" Type="http://schemas.openxmlformats.org/officeDocument/2006/relationships/font" Target="fonts/DMSans-boldItalic.fntdata"/><Relationship Id="rId23" Type="http://schemas.openxmlformats.org/officeDocument/2006/relationships/slide" Target="slides/slide18.xml"/><Relationship Id="rId45" Type="http://schemas.openxmlformats.org/officeDocument/2006/relationships/font" Target="fonts/DM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Comfortaa-bold.fntdata"/><Relationship Id="rId25" Type="http://schemas.openxmlformats.org/officeDocument/2006/relationships/slide" Target="slides/slide20.xml"/><Relationship Id="rId47" Type="http://schemas.openxmlformats.org/officeDocument/2006/relationships/font" Target="fonts/Comfortaa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Thi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font" Target="fonts/RobotoThin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RobotoMedium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edium-italic.fntdata"/><Relationship Id="rId16" Type="http://schemas.openxmlformats.org/officeDocument/2006/relationships/slide" Target="slides/slide11.xml"/><Relationship Id="rId38" Type="http://schemas.openxmlformats.org/officeDocument/2006/relationships/font" Target="fonts/Roboto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391e91fe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391e91fe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dbe6e971a2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dbe6e971a2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dbe6e971a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dbe6e971a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dbe6e971a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dbe6e971a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daaf346f25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daaf346f25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daaf346f25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daaf346f25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dbe88d48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dbe88d48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dbea0599a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dbea0599a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dbea0599a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dbea0599a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dbea0599a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dbea0599a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dbe6e971a2_5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dbe6e971a2_5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daaf346f25_0_2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daaf346f25_0_2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daaf346f2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daaf346f2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daaf346f25_0_2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daaf346f25_0_2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dbea0599ac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dbea0599ac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d391e91fe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d391e91fe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d391e91fe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d391e91fe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d64d207cb8_0_2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d64d207cb8_0_2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daaf346f2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daaf346f2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da3a724f3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da3a724f3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dbea0599ac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dbea0599ac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aaf346f2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aaf346f2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daaf346f25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daaf346f25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7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25.png"/><Relationship Id="rId5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Relationship Id="rId4" Type="http://schemas.openxmlformats.org/officeDocument/2006/relationships/image" Target="../media/image2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3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hyperlink" Target="http://drive.google.com/file/d/1aKnuB0JVufYOVLdeABMeqdqaKI8k-DAD/view" TargetMode="External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19.png"/><Relationship Id="rId5" Type="http://schemas.openxmlformats.org/officeDocument/2006/relationships/image" Target="../media/image31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2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219" name="Google Shape;219;p22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EEEEEE"/>
                  </a:solidFill>
                </a:rPr>
                <a:t>Insights</a:t>
              </a:r>
              <a:endParaRPr>
                <a:solidFill>
                  <a:srgbClr val="EEEEEE"/>
                </a:solidFill>
              </a:endParaRPr>
            </a:p>
          </p:txBody>
        </p:sp>
      </p:grpSp>
      <p:grpSp>
        <p:nvGrpSpPr>
          <p:cNvPr id="221" name="Google Shape;221;p22"/>
          <p:cNvGrpSpPr/>
          <p:nvPr/>
        </p:nvGrpSpPr>
        <p:grpSpPr>
          <a:xfrm>
            <a:off x="1293736" y="800850"/>
            <a:ext cx="2726286" cy="2547000"/>
            <a:chOff x="1293736" y="1258050"/>
            <a:chExt cx="2726286" cy="2547000"/>
          </a:xfrm>
        </p:grpSpPr>
        <p:sp>
          <p:nvSpPr>
            <p:cNvPr id="222" name="Google Shape;222;p22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4" name="Google Shape;224;p22"/>
            <p:cNvSpPr txBox="1"/>
            <p:nvPr/>
          </p:nvSpPr>
          <p:spPr>
            <a:xfrm rot="-27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KPIs orientados a las ventas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5" name="Google Shape;225;p22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latin typeface="Roboto"/>
                  <a:ea typeface="Roboto"/>
                  <a:cs typeface="Roboto"/>
                  <a:sym typeface="Roboto"/>
                </a:rPr>
                <a:t>Afectados por efemérides y fechas especiales.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" name="Google Shape;226;p22"/>
          <p:cNvGrpSpPr/>
          <p:nvPr/>
        </p:nvGrpSpPr>
        <p:grpSpPr>
          <a:xfrm>
            <a:off x="3203958" y="800850"/>
            <a:ext cx="2726286" cy="2547000"/>
            <a:chOff x="3203958" y="1258050"/>
            <a:chExt cx="2726286" cy="2547000"/>
          </a:xfrm>
        </p:grpSpPr>
        <p:sp>
          <p:nvSpPr>
            <p:cNvPr id="227" name="Google Shape;227;p22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" name="Google Shape;229;p22"/>
            <p:cNvSpPr txBox="1"/>
            <p:nvPr/>
          </p:nvSpPr>
          <p:spPr>
            <a:xfrm rot="-2700000">
              <a:off x="3371606" y="2146555"/>
              <a:ext cx="2600739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KPIs orientados al tiempo de envío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" name="Google Shape;230;p22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latin typeface="Roboto"/>
                  <a:ea typeface="Roboto"/>
                  <a:cs typeface="Roboto"/>
                  <a:sym typeface="Roboto"/>
                </a:rPr>
                <a:t>Geografía y distribución demográfica.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1" name="Google Shape;231;p22"/>
          <p:cNvGrpSpPr/>
          <p:nvPr/>
        </p:nvGrpSpPr>
        <p:grpSpPr>
          <a:xfrm>
            <a:off x="5123977" y="800850"/>
            <a:ext cx="2726286" cy="2547000"/>
            <a:chOff x="5123977" y="1258050"/>
            <a:chExt cx="2726286" cy="2547000"/>
          </a:xfrm>
        </p:grpSpPr>
        <p:sp>
          <p:nvSpPr>
            <p:cNvPr id="232" name="Google Shape;232;p22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22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KPI orientado a las reviews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22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latin typeface="Roboto"/>
                  <a:ea typeface="Roboto"/>
                  <a:cs typeface="Roboto"/>
                  <a:sym typeface="Roboto"/>
                </a:rPr>
                <a:t>Disponibilidad de vendedores.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1726" y="1092239"/>
            <a:ext cx="7000552" cy="2732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3"/>
          <p:cNvSpPr txBox="1"/>
          <p:nvPr/>
        </p:nvSpPr>
        <p:spPr>
          <a:xfrm>
            <a:off x="2957400" y="375875"/>
            <a:ext cx="3229200" cy="369300"/>
          </a:xfrm>
          <a:prstGeom prst="rect">
            <a:avLst/>
          </a:prstGeom>
          <a:solidFill>
            <a:srgbClr val="3D8BF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</a:t>
            </a: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ropongo observar los siguientes mapas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2" name="Google Shape;242;p23"/>
          <p:cNvSpPr txBox="1"/>
          <p:nvPr/>
        </p:nvSpPr>
        <p:spPr>
          <a:xfrm>
            <a:off x="3438750" y="4030250"/>
            <a:ext cx="2266500" cy="369300"/>
          </a:xfrm>
          <a:prstGeom prst="rect">
            <a:avLst/>
          </a:prstGeom>
          <a:solidFill>
            <a:srgbClr val="3D8BF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Y a</a:t>
            </a: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hora nos preguntemos…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243" name="Google Shape;243;p23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244" name="Google Shape;244;p23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EEEEEE"/>
                  </a:solidFill>
                </a:rPr>
                <a:t>Análisis preliminar</a:t>
              </a:r>
              <a:endParaRPr>
                <a:solidFill>
                  <a:srgbClr val="EEEEEE"/>
                </a:solidFill>
              </a:endParaRPr>
            </a:p>
          </p:txBody>
        </p:sp>
      </p:grpSp>
      <p:grpSp>
        <p:nvGrpSpPr>
          <p:cNvPr id="246" name="Google Shape;246;p23"/>
          <p:cNvGrpSpPr/>
          <p:nvPr/>
        </p:nvGrpSpPr>
        <p:grpSpPr>
          <a:xfrm>
            <a:off x="2461175" y="509172"/>
            <a:ext cx="4221650" cy="521375"/>
            <a:chOff x="2461175" y="509172"/>
            <a:chExt cx="4221650" cy="521375"/>
          </a:xfrm>
        </p:grpSpPr>
        <p:pic>
          <p:nvPicPr>
            <p:cNvPr id="247" name="Google Shape;247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6186613" y="509160"/>
              <a:ext cx="496200" cy="496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8" name="Google Shape;248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-5400000">
              <a:off x="2461188" y="534335"/>
              <a:ext cx="496200" cy="496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24"/>
          <p:cNvGrpSpPr/>
          <p:nvPr/>
        </p:nvGrpSpPr>
        <p:grpSpPr>
          <a:xfrm>
            <a:off x="816925" y="1390975"/>
            <a:ext cx="7373775" cy="1108200"/>
            <a:chOff x="816925" y="1390975"/>
            <a:chExt cx="7373775" cy="1108200"/>
          </a:xfrm>
        </p:grpSpPr>
        <p:sp>
          <p:nvSpPr>
            <p:cNvPr id="254" name="Google Shape;254;p24"/>
            <p:cNvSpPr txBox="1"/>
            <p:nvPr/>
          </p:nvSpPr>
          <p:spPr>
            <a:xfrm>
              <a:off x="816925" y="1390975"/>
              <a:ext cx="20379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¿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Cuántos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?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Promedio por clientes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Ciudades potenciales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55" name="Google Shape;255;p24"/>
            <p:cNvSpPr txBox="1"/>
            <p:nvPr/>
          </p:nvSpPr>
          <p:spPr>
            <a:xfrm>
              <a:off x="6152800" y="1390975"/>
              <a:ext cx="20379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¿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Cuántos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?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¿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Qué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 compran?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¿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Están</a:t>
              </a:r>
              <a:r>
                <a:rPr lang="es" sz="1200">
                  <a:latin typeface="Comfortaa"/>
                  <a:ea typeface="Comfortaa"/>
                  <a:cs typeface="Comfortaa"/>
                  <a:sym typeface="Comfortaa"/>
                </a:rPr>
                <a:t> satisfechos?</a:t>
              </a:r>
              <a:endParaRPr sz="12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sp>
        <p:nvSpPr>
          <p:cNvPr id="256" name="Google Shape;256;p24"/>
          <p:cNvSpPr txBox="1"/>
          <p:nvPr/>
        </p:nvSpPr>
        <p:spPr>
          <a:xfrm>
            <a:off x="3553050" y="1606375"/>
            <a:ext cx="1936500" cy="831300"/>
          </a:xfrm>
          <a:prstGeom prst="rect">
            <a:avLst/>
          </a:prstGeom>
          <a:solidFill>
            <a:srgbClr val="0E65F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Tiempos de entrega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Puntos centrales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57" name="Google Shape;257;p24"/>
          <p:cNvGrpSpPr/>
          <p:nvPr/>
        </p:nvGrpSpPr>
        <p:grpSpPr>
          <a:xfrm>
            <a:off x="2948750" y="1728325"/>
            <a:ext cx="3145075" cy="587400"/>
            <a:chOff x="2948750" y="2033125"/>
            <a:chExt cx="3145075" cy="587400"/>
          </a:xfrm>
        </p:grpSpPr>
        <p:sp>
          <p:nvSpPr>
            <p:cNvPr id="258" name="Google Shape;258;p24"/>
            <p:cNvSpPr/>
            <p:nvPr/>
          </p:nvSpPr>
          <p:spPr>
            <a:xfrm>
              <a:off x="2948750" y="2033125"/>
              <a:ext cx="458400" cy="5874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3D8B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 rot="10800000">
              <a:off x="5635425" y="2033125"/>
              <a:ext cx="458400" cy="5874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3D8B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0" name="Google Shape;26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3752" y="2852450"/>
            <a:ext cx="3695076" cy="1309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" name="Google Shape;261;p24"/>
          <p:cNvGrpSpPr/>
          <p:nvPr/>
        </p:nvGrpSpPr>
        <p:grpSpPr>
          <a:xfrm>
            <a:off x="467425" y="525450"/>
            <a:ext cx="8072775" cy="369300"/>
            <a:chOff x="467425" y="830250"/>
            <a:chExt cx="8072775" cy="369300"/>
          </a:xfrm>
        </p:grpSpPr>
        <p:sp>
          <p:nvSpPr>
            <p:cNvPr id="262" name="Google Shape;262;p24"/>
            <p:cNvSpPr txBox="1"/>
            <p:nvPr/>
          </p:nvSpPr>
          <p:spPr>
            <a:xfrm>
              <a:off x="467425" y="830250"/>
              <a:ext cx="2736900" cy="369300"/>
            </a:xfrm>
            <a:prstGeom prst="rect">
              <a:avLst/>
            </a:prstGeom>
            <a:solidFill>
              <a:srgbClr val="3D8BF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Vendedores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3" name="Google Shape;263;p24"/>
            <p:cNvSpPr txBox="1"/>
            <p:nvPr/>
          </p:nvSpPr>
          <p:spPr>
            <a:xfrm>
              <a:off x="5803300" y="830250"/>
              <a:ext cx="2736900" cy="369300"/>
            </a:xfrm>
            <a:prstGeom prst="rect">
              <a:avLst/>
            </a:prstGeom>
            <a:solidFill>
              <a:srgbClr val="3D8BF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Clientes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25"/>
          <p:cNvGrpSpPr/>
          <p:nvPr/>
        </p:nvGrpSpPr>
        <p:grpSpPr>
          <a:xfrm>
            <a:off x="1593000" y="2828237"/>
            <a:ext cx="5957975" cy="643500"/>
            <a:chOff x="1593000" y="2322568"/>
            <a:chExt cx="5957975" cy="643500"/>
          </a:xfrm>
        </p:grpSpPr>
        <p:sp>
          <p:nvSpPr>
            <p:cNvPr id="269" name="Google Shape;269;p25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Machine Learning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Análisis de la serie temporal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Forecasting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6" name="Google Shape;276;p25"/>
          <p:cNvSpPr/>
          <p:nvPr/>
        </p:nvSpPr>
        <p:spPr>
          <a:xfrm>
            <a:off x="0" y="4414500"/>
            <a:ext cx="9144000" cy="7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25"/>
          <p:cNvGrpSpPr/>
          <p:nvPr/>
        </p:nvGrpSpPr>
        <p:grpSpPr>
          <a:xfrm>
            <a:off x="1593000" y="864500"/>
            <a:ext cx="5958000" cy="3262104"/>
            <a:chOff x="1593000" y="331100"/>
            <a:chExt cx="5958000" cy="3262104"/>
          </a:xfrm>
        </p:grpSpPr>
        <p:grpSp>
          <p:nvGrpSpPr>
            <p:cNvPr id="278" name="Google Shape;278;p25"/>
            <p:cNvGrpSpPr/>
            <p:nvPr/>
          </p:nvGrpSpPr>
          <p:grpSpPr>
            <a:xfrm>
              <a:off x="1593000" y="2949704"/>
              <a:ext cx="5957975" cy="643500"/>
              <a:chOff x="1593000" y="2322568"/>
              <a:chExt cx="5957975" cy="643500"/>
            </a:xfrm>
          </p:grpSpPr>
          <p:sp>
            <p:nvSpPr>
              <p:cNvPr id="279" name="Google Shape;279;p25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5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5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5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83" name="Google Shape;283;p25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5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285" name="Google Shape;285;p25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86" name="Google Shape;286;p25"/>
            <p:cNvGrpSpPr/>
            <p:nvPr/>
          </p:nvGrpSpPr>
          <p:grpSpPr>
            <a:xfrm>
              <a:off x="1593000" y="1639944"/>
              <a:ext cx="5957975" cy="643500"/>
              <a:chOff x="1593000" y="2322568"/>
              <a:chExt cx="5957975" cy="6435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5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5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1" name="Google Shape;291;p25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5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4387850" y="2323749"/>
                <a:ext cx="25215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94" name="Google Shape;294;p25"/>
            <p:cNvGrpSpPr/>
            <p:nvPr/>
          </p:nvGrpSpPr>
          <p:grpSpPr>
            <a:xfrm>
              <a:off x="1593000" y="985085"/>
              <a:ext cx="5957975" cy="643500"/>
              <a:chOff x="1593000" y="2322568"/>
              <a:chExt cx="5957975" cy="643500"/>
            </a:xfrm>
          </p:grpSpPr>
          <p:sp>
            <p:nvSpPr>
              <p:cNvPr id="295" name="Google Shape;295;p25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5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5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2" name="Google Shape;302;p25"/>
            <p:cNvSpPr/>
            <p:nvPr/>
          </p:nvSpPr>
          <p:spPr>
            <a:xfrm>
              <a:off x="1593000" y="331100"/>
              <a:ext cx="5958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Resumen de la Presentación</a:t>
              </a:r>
              <a:endParaRPr sz="2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26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308" name="Google Shape;308;p26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EEEEEE"/>
                  </a:solidFill>
                  <a:latin typeface="DM Sans"/>
                  <a:ea typeface="DM Sans"/>
                  <a:cs typeface="DM Sans"/>
                  <a:sym typeface="DM Sans"/>
                </a:rPr>
                <a:t>Machine Learning</a:t>
              </a:r>
              <a:endParaRPr b="1">
                <a:solidFill>
                  <a:srgbClr val="EEEEEE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310" name="Google Shape;310;p26"/>
          <p:cNvSpPr txBox="1"/>
          <p:nvPr/>
        </p:nvSpPr>
        <p:spPr>
          <a:xfrm>
            <a:off x="6598275" y="853250"/>
            <a:ext cx="2545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“¡Pronosticar es el arte de decir lo que sucederá y luego explicar por qué no sucedió!”</a:t>
            </a:r>
            <a:endParaRPr/>
          </a:p>
        </p:txBody>
      </p:sp>
      <p:grpSp>
        <p:nvGrpSpPr>
          <p:cNvPr id="311" name="Google Shape;311;p26"/>
          <p:cNvGrpSpPr/>
          <p:nvPr/>
        </p:nvGrpSpPr>
        <p:grpSpPr>
          <a:xfrm>
            <a:off x="0" y="318400"/>
            <a:ext cx="6488862" cy="2421311"/>
            <a:chOff x="0" y="318400"/>
            <a:chExt cx="6488862" cy="2421311"/>
          </a:xfrm>
        </p:grpSpPr>
        <p:pic>
          <p:nvPicPr>
            <p:cNvPr id="312" name="Google Shape;312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74525" y="318400"/>
              <a:ext cx="3914337" cy="24213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26"/>
            <p:cNvSpPr txBox="1"/>
            <p:nvPr/>
          </p:nvSpPr>
          <p:spPr>
            <a:xfrm>
              <a:off x="0" y="1099550"/>
              <a:ext cx="25458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600">
                  <a:solidFill>
                    <a:srgbClr val="292929"/>
                  </a:solidFill>
                  <a:latin typeface="DM Sans"/>
                  <a:ea typeface="DM Sans"/>
                  <a:cs typeface="DM Sans"/>
                  <a:sym typeface="DM Sans"/>
                </a:rPr>
                <a:t>Análisis de Series de tiempo y Forecasting</a:t>
              </a:r>
              <a:endParaRPr b="1"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314" name="Google Shape;314;p26"/>
          <p:cNvGrpSpPr/>
          <p:nvPr/>
        </p:nvGrpSpPr>
        <p:grpSpPr>
          <a:xfrm>
            <a:off x="374148" y="1912248"/>
            <a:ext cx="8392679" cy="2642433"/>
            <a:chOff x="374148" y="1912248"/>
            <a:chExt cx="8392679" cy="2642433"/>
          </a:xfrm>
        </p:grpSpPr>
        <p:grpSp>
          <p:nvGrpSpPr>
            <p:cNvPr id="315" name="Google Shape;315;p26"/>
            <p:cNvGrpSpPr/>
            <p:nvPr/>
          </p:nvGrpSpPr>
          <p:grpSpPr>
            <a:xfrm rot="2810394">
              <a:off x="704426" y="2240583"/>
              <a:ext cx="1553804" cy="1628285"/>
              <a:chOff x="1293736" y="1258050"/>
              <a:chExt cx="2547000" cy="2547000"/>
            </a:xfrm>
          </p:grpSpPr>
          <p:sp>
            <p:nvSpPr>
              <p:cNvPr id="316" name="Google Shape;316;p26"/>
              <p:cNvSpPr/>
              <p:nvPr/>
            </p:nvSpPr>
            <p:spPr>
              <a:xfrm rot="2700000">
                <a:off x="2286374" y="1011412"/>
                <a:ext cx="561726" cy="3040276"/>
              </a:xfrm>
              <a:prstGeom prst="roundRect">
                <a:avLst>
                  <a:gd fmla="val 50000" name="adj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6"/>
              <p:cNvSpPr txBox="1"/>
              <p:nvPr/>
            </p:nvSpPr>
            <p:spPr>
              <a:xfrm rot="-2700000">
                <a:off x="1392198" y="2310688"/>
                <a:ext cx="2332604" cy="3932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Objetivos</a:t>
                </a:r>
                <a:endParaRPr b="1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318" name="Google Shape;318;p26"/>
            <p:cNvGrpSpPr/>
            <p:nvPr/>
          </p:nvGrpSpPr>
          <p:grpSpPr>
            <a:xfrm rot="2640721">
              <a:off x="6817037" y="2279587"/>
              <a:ext cx="1650322" cy="1575706"/>
              <a:chOff x="1293736" y="1258050"/>
              <a:chExt cx="2547000" cy="2547000"/>
            </a:xfrm>
          </p:grpSpPr>
          <p:sp>
            <p:nvSpPr>
              <p:cNvPr id="319" name="Google Shape;319;p26"/>
              <p:cNvSpPr/>
              <p:nvPr/>
            </p:nvSpPr>
            <p:spPr>
              <a:xfrm rot="2700000">
                <a:off x="2286374" y="1011412"/>
                <a:ext cx="561726" cy="3040276"/>
              </a:xfrm>
              <a:prstGeom prst="roundRect">
                <a:avLst>
                  <a:gd fmla="val 50000" name="adj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6"/>
              <p:cNvSpPr txBox="1"/>
              <p:nvPr/>
            </p:nvSpPr>
            <p:spPr>
              <a:xfrm rot="-2700000">
                <a:off x="1401029" y="2319322"/>
                <a:ext cx="2332604" cy="3932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Planes</a:t>
                </a:r>
                <a:endParaRPr b="1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1" name="Google Shape;321;p26"/>
            <p:cNvSpPr/>
            <p:nvPr/>
          </p:nvSpPr>
          <p:spPr>
            <a:xfrm rot="5902438">
              <a:off x="4431561" y="3444453"/>
              <a:ext cx="352379" cy="1869038"/>
            </a:xfrm>
            <a:prstGeom prst="roundRect">
              <a:avLst>
                <a:gd fmla="val 50000" name="adj"/>
              </a:avLst>
            </a:prstGeom>
            <a:solidFill>
              <a:srgbClr val="741B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 txBox="1"/>
            <p:nvPr/>
          </p:nvSpPr>
          <p:spPr>
            <a:xfrm rot="5140">
              <a:off x="3899614" y="4241162"/>
              <a:ext cx="1433990" cy="2467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Forecasting</a:t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23" name="Google Shape;323;p26"/>
            <p:cNvCxnSpPr>
              <a:stCxn id="316" idx="3"/>
              <a:endCxn id="321" idx="2"/>
            </p:cNvCxnSpPr>
            <p:nvPr/>
          </p:nvCxnSpPr>
          <p:spPr>
            <a:xfrm flipH="1" rot="-5400000">
              <a:off x="2001367" y="2705920"/>
              <a:ext cx="1144800" cy="2198700"/>
            </a:xfrm>
            <a:prstGeom prst="curvedConnector2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stealth"/>
              <a:tailEnd len="med" w="med" type="stealth"/>
            </a:ln>
          </p:spPr>
        </p:cxnSp>
        <p:cxnSp>
          <p:nvCxnSpPr>
            <p:cNvPr id="324" name="Google Shape;324;p26"/>
            <p:cNvCxnSpPr>
              <a:stCxn id="316" idx="0"/>
              <a:endCxn id="319" idx="2"/>
            </p:cNvCxnSpPr>
            <p:nvPr/>
          </p:nvCxnSpPr>
          <p:spPr>
            <a:xfrm>
              <a:off x="2415847" y="3047201"/>
              <a:ext cx="4277100" cy="27300"/>
            </a:xfrm>
            <a:prstGeom prst="curvedConnector3">
              <a:avLst>
                <a:gd fmla="val 49999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stealth"/>
              <a:tailEnd len="med" w="med" type="stealth"/>
            </a:ln>
          </p:spPr>
        </p:cxnSp>
        <p:cxnSp>
          <p:nvCxnSpPr>
            <p:cNvPr id="325" name="Google Shape;325;p26"/>
            <p:cNvCxnSpPr>
              <a:stCxn id="321" idx="0"/>
              <a:endCxn id="319" idx="3"/>
            </p:cNvCxnSpPr>
            <p:nvPr/>
          </p:nvCxnSpPr>
          <p:spPr>
            <a:xfrm flipH="1" rot="10800000">
              <a:off x="5542269" y="3247570"/>
              <a:ext cx="2109600" cy="1132800"/>
            </a:xfrm>
            <a:prstGeom prst="curvedConnector2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stealth"/>
              <a:tailEnd len="med" w="med" type="stealth"/>
            </a:ln>
          </p:spPr>
        </p:cxnSp>
        <p:sp>
          <p:nvSpPr>
            <p:cNvPr id="326" name="Google Shape;326;p26"/>
            <p:cNvSpPr txBox="1"/>
            <p:nvPr/>
          </p:nvSpPr>
          <p:spPr>
            <a:xfrm>
              <a:off x="3280125" y="3461025"/>
              <a:ext cx="25458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600">
                  <a:solidFill>
                    <a:srgbClr val="38761D"/>
                  </a:solidFill>
                  <a:latin typeface="DM Sans"/>
                  <a:ea typeface="DM Sans"/>
                  <a:cs typeface="DM Sans"/>
                  <a:sym typeface="DM Sans"/>
                </a:rPr>
                <a:t>Ventas Totales</a:t>
              </a:r>
              <a:endParaRPr b="1">
                <a:solidFill>
                  <a:srgbClr val="38761D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27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332" name="Google Shape;332;p27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7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EEEEEE"/>
                  </a:solidFill>
                  <a:latin typeface="DM Sans"/>
                  <a:ea typeface="DM Sans"/>
                  <a:cs typeface="DM Sans"/>
                  <a:sym typeface="DM Sans"/>
                </a:rPr>
                <a:t>Serie Temporal</a:t>
              </a:r>
              <a:endParaRPr b="1">
                <a:solidFill>
                  <a:srgbClr val="EEEEEE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334" name="Google Shape;334;p27"/>
          <p:cNvSpPr txBox="1"/>
          <p:nvPr/>
        </p:nvSpPr>
        <p:spPr>
          <a:xfrm>
            <a:off x="2957400" y="545325"/>
            <a:ext cx="3229200" cy="369300"/>
          </a:xfrm>
          <a:prstGeom prst="rect">
            <a:avLst/>
          </a:prstGeom>
          <a:solidFill>
            <a:srgbClr val="3D8BF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Ventas totales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335" name="Google Shape;335;p27"/>
          <p:cNvGrpSpPr/>
          <p:nvPr/>
        </p:nvGrpSpPr>
        <p:grpSpPr>
          <a:xfrm>
            <a:off x="152400" y="954347"/>
            <a:ext cx="8839201" cy="3445203"/>
            <a:chOff x="152400" y="954347"/>
            <a:chExt cx="8839201" cy="3445203"/>
          </a:xfrm>
        </p:grpSpPr>
        <p:pic>
          <p:nvPicPr>
            <p:cNvPr id="336" name="Google Shape;336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954347"/>
              <a:ext cx="8839201" cy="30999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" name="Google Shape;337;p27"/>
            <p:cNvSpPr txBox="1"/>
            <p:nvPr/>
          </p:nvSpPr>
          <p:spPr>
            <a:xfrm>
              <a:off x="1124175" y="4030250"/>
              <a:ext cx="2266500" cy="369300"/>
            </a:xfrm>
            <a:prstGeom prst="rect">
              <a:avLst/>
            </a:prstGeom>
            <a:solidFill>
              <a:srgbClr val="3D8BF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¿Qué</a:t>
              </a: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 consideramos?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338" name="Google Shape;338;p27"/>
            <p:cNvSpPr txBox="1"/>
            <p:nvPr/>
          </p:nvSpPr>
          <p:spPr>
            <a:xfrm>
              <a:off x="5611800" y="4030250"/>
              <a:ext cx="2266500" cy="3693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2017 - 2018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cxnSp>
          <p:nvCxnSpPr>
            <p:cNvPr id="339" name="Google Shape;339;p27"/>
            <p:cNvCxnSpPr>
              <a:stCxn id="337" idx="3"/>
              <a:endCxn id="338" idx="1"/>
            </p:cNvCxnSpPr>
            <p:nvPr/>
          </p:nvCxnSpPr>
          <p:spPr>
            <a:xfrm>
              <a:off x="3390675" y="4214900"/>
              <a:ext cx="22212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pic>
          <p:nvPicPr>
            <p:cNvPr id="340" name="Google Shape;340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46150" y="1512575"/>
              <a:ext cx="1051699" cy="6373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8"/>
          <p:cNvGrpSpPr/>
          <p:nvPr/>
        </p:nvGrpSpPr>
        <p:grpSpPr>
          <a:xfrm>
            <a:off x="359975" y="0"/>
            <a:ext cx="8784025" cy="1476990"/>
            <a:chOff x="359975" y="0"/>
            <a:chExt cx="8784025" cy="1854350"/>
          </a:xfrm>
        </p:grpSpPr>
        <p:pic>
          <p:nvPicPr>
            <p:cNvPr id="346" name="Google Shape;346;p28"/>
            <p:cNvPicPr preferRelativeResize="0"/>
            <p:nvPr/>
          </p:nvPicPr>
          <p:blipFill rotWithShape="1">
            <a:blip r:embed="rId4">
              <a:alphaModFix/>
            </a:blip>
            <a:srcRect b="6911" l="2891" r="5323" t="17388"/>
            <a:stretch/>
          </p:blipFill>
          <p:spPr>
            <a:xfrm>
              <a:off x="2733000" y="0"/>
              <a:ext cx="6411000" cy="18543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7" name="Google Shape;347;p28"/>
            <p:cNvSpPr txBox="1"/>
            <p:nvPr/>
          </p:nvSpPr>
          <p:spPr>
            <a:xfrm>
              <a:off x="359975" y="645250"/>
              <a:ext cx="2095200" cy="463800"/>
            </a:xfrm>
            <a:prstGeom prst="rect">
              <a:avLst/>
            </a:prstGeom>
            <a:solidFill>
              <a:srgbClr val="3D8BF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Ventas Totales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348" name="Google Shape;348;p28"/>
          <p:cNvGrpSpPr/>
          <p:nvPr/>
        </p:nvGrpSpPr>
        <p:grpSpPr>
          <a:xfrm>
            <a:off x="349850" y="1681610"/>
            <a:ext cx="8804275" cy="1371812"/>
            <a:chOff x="339725" y="1886200"/>
            <a:chExt cx="8804275" cy="1628650"/>
          </a:xfrm>
        </p:grpSpPr>
        <p:pic>
          <p:nvPicPr>
            <p:cNvPr id="349" name="Google Shape;349;p28"/>
            <p:cNvPicPr preferRelativeResize="0"/>
            <p:nvPr/>
          </p:nvPicPr>
          <p:blipFill rotWithShape="1">
            <a:blip r:embed="rId5">
              <a:alphaModFix/>
            </a:blip>
            <a:srcRect b="14859" l="2891" r="5323" t="18655"/>
            <a:stretch/>
          </p:blipFill>
          <p:spPr>
            <a:xfrm>
              <a:off x="2733000" y="1886200"/>
              <a:ext cx="6411000" cy="1628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0" name="Google Shape;350;p28"/>
            <p:cNvSpPr txBox="1"/>
            <p:nvPr/>
          </p:nvSpPr>
          <p:spPr>
            <a:xfrm>
              <a:off x="339725" y="2477567"/>
              <a:ext cx="2095200" cy="438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Cantidad operaciones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351" name="Google Shape;351;p28"/>
          <p:cNvGrpSpPr/>
          <p:nvPr/>
        </p:nvGrpSpPr>
        <p:grpSpPr>
          <a:xfrm>
            <a:off x="359975" y="3387475"/>
            <a:ext cx="8784025" cy="1322425"/>
            <a:chOff x="359975" y="3387475"/>
            <a:chExt cx="8784025" cy="1322425"/>
          </a:xfrm>
        </p:grpSpPr>
        <p:pic>
          <p:nvPicPr>
            <p:cNvPr id="352" name="Google Shape;352;p28"/>
            <p:cNvPicPr preferRelativeResize="0"/>
            <p:nvPr/>
          </p:nvPicPr>
          <p:blipFill rotWithShape="1">
            <a:blip r:embed="rId6">
              <a:alphaModFix/>
            </a:blip>
            <a:srcRect b="15053" l="2891" r="5323" t="18457"/>
            <a:stretch/>
          </p:blipFill>
          <p:spPr>
            <a:xfrm>
              <a:off x="2733000" y="3387475"/>
              <a:ext cx="6411000" cy="13224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28"/>
            <p:cNvSpPr txBox="1"/>
            <p:nvPr/>
          </p:nvSpPr>
          <p:spPr>
            <a:xfrm>
              <a:off x="359975" y="3946975"/>
              <a:ext cx="2095200" cy="3693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200">
                  <a:solidFill>
                    <a:schemeClr val="lt1"/>
                  </a:solidFill>
                  <a:latin typeface="Lexend"/>
                  <a:ea typeface="Lexend"/>
                  <a:cs typeface="Lexend"/>
                  <a:sym typeface="Lexend"/>
                </a:rPr>
                <a:t>Monto promedio de venta</a:t>
              </a:r>
              <a:endPara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sp>
        <p:nvSpPr>
          <p:cNvPr id="354" name="Google Shape;354;p28"/>
          <p:cNvSpPr/>
          <p:nvPr/>
        </p:nvSpPr>
        <p:spPr>
          <a:xfrm>
            <a:off x="1228475" y="3026000"/>
            <a:ext cx="358200" cy="3693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8"/>
          <p:cNvSpPr/>
          <p:nvPr/>
        </p:nvSpPr>
        <p:spPr>
          <a:xfrm>
            <a:off x="1219325" y="1287575"/>
            <a:ext cx="376500" cy="369300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 txBox="1"/>
          <p:nvPr/>
        </p:nvSpPr>
        <p:spPr>
          <a:xfrm>
            <a:off x="2895300" y="103225"/>
            <a:ext cx="33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Estacionalidad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61" name="Google Shape;361;p29"/>
          <p:cNvPicPr preferRelativeResize="0"/>
          <p:nvPr/>
        </p:nvPicPr>
        <p:blipFill rotWithShape="1">
          <a:blip r:embed="rId4">
            <a:alphaModFix/>
          </a:blip>
          <a:srcRect b="0" l="0" r="5428" t="18140"/>
          <a:stretch/>
        </p:blipFill>
        <p:spPr>
          <a:xfrm>
            <a:off x="1100625" y="497347"/>
            <a:ext cx="7127176" cy="2163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9"/>
          <p:cNvPicPr preferRelativeResize="0"/>
          <p:nvPr/>
        </p:nvPicPr>
        <p:blipFill rotWithShape="1">
          <a:blip r:embed="rId5">
            <a:alphaModFix/>
          </a:blip>
          <a:srcRect b="5404" l="0" r="5222" t="18148"/>
          <a:stretch/>
        </p:blipFill>
        <p:spPr>
          <a:xfrm>
            <a:off x="1100613" y="2660747"/>
            <a:ext cx="7127176" cy="20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0"/>
          <p:cNvPicPr preferRelativeResize="0"/>
          <p:nvPr/>
        </p:nvPicPr>
        <p:blipFill rotWithShape="1">
          <a:blip r:embed="rId4">
            <a:alphaModFix/>
          </a:blip>
          <a:srcRect b="0" l="0" r="0" t="13141"/>
          <a:stretch/>
        </p:blipFill>
        <p:spPr>
          <a:xfrm>
            <a:off x="266275" y="1391175"/>
            <a:ext cx="8611451" cy="262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0"/>
          <p:cNvSpPr txBox="1"/>
          <p:nvPr/>
        </p:nvSpPr>
        <p:spPr>
          <a:xfrm>
            <a:off x="2895300" y="624750"/>
            <a:ext cx="33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Tendencia</a:t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69" name="Google Shape;369;p30"/>
          <p:cNvCxnSpPr/>
          <p:nvPr/>
        </p:nvCxnSpPr>
        <p:spPr>
          <a:xfrm flipH="1" rot="10800000">
            <a:off x="1280350" y="1922575"/>
            <a:ext cx="5327100" cy="13593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0" name="Google Shape;370;p30"/>
          <p:cNvCxnSpPr/>
          <p:nvPr/>
        </p:nvCxnSpPr>
        <p:spPr>
          <a:xfrm>
            <a:off x="6659925" y="1922575"/>
            <a:ext cx="1396200" cy="220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1" name="Google Shape;371;p30"/>
          <p:cNvSpPr txBox="1"/>
          <p:nvPr/>
        </p:nvSpPr>
        <p:spPr>
          <a:xfrm>
            <a:off x="6607450" y="2241275"/>
            <a:ext cx="15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00"/>
                </a:solidFill>
                <a:latin typeface="DM Sans"/>
                <a:ea typeface="DM Sans"/>
                <a:cs typeface="DM Sans"/>
                <a:sym typeface="DM Sans"/>
              </a:rPr>
              <a:t>Decreciente</a:t>
            </a:r>
            <a:endParaRPr b="1">
              <a:solidFill>
                <a:srgbClr val="FF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72" name="Google Shape;372;p30"/>
          <p:cNvSpPr txBox="1"/>
          <p:nvPr/>
        </p:nvSpPr>
        <p:spPr>
          <a:xfrm>
            <a:off x="4892700" y="2241275"/>
            <a:ext cx="15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D5DDF"/>
                </a:solidFill>
                <a:latin typeface="DM Sans"/>
                <a:ea typeface="DM Sans"/>
                <a:cs typeface="DM Sans"/>
                <a:sym typeface="DM Sans"/>
              </a:rPr>
              <a:t>Creciente</a:t>
            </a:r>
            <a:endParaRPr b="1">
              <a:solidFill>
                <a:srgbClr val="0D5DD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31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378" name="Google Shape;378;p31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EEEEEE"/>
                  </a:solidFill>
                  <a:latin typeface="DM Sans"/>
                  <a:ea typeface="DM Sans"/>
                  <a:cs typeface="DM Sans"/>
                  <a:sym typeface="DM Sans"/>
                </a:rPr>
                <a:t>Forecasting</a:t>
              </a:r>
              <a:endParaRPr b="1">
                <a:solidFill>
                  <a:srgbClr val="EEEEEE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pic>
        <p:nvPicPr>
          <p:cNvPr id="380" name="Google Shape;38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3113" y="260500"/>
            <a:ext cx="2017775" cy="57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1"/>
          <p:cNvPicPr preferRelativeResize="0"/>
          <p:nvPr/>
        </p:nvPicPr>
        <p:blipFill rotWithShape="1">
          <a:blip r:embed="rId5">
            <a:alphaModFix/>
          </a:blip>
          <a:srcRect b="7352" l="0" r="8833" t="11041"/>
          <a:stretch/>
        </p:blipFill>
        <p:spPr>
          <a:xfrm>
            <a:off x="316950" y="1557875"/>
            <a:ext cx="4830201" cy="2882351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1"/>
          <p:cNvSpPr txBox="1"/>
          <p:nvPr/>
        </p:nvSpPr>
        <p:spPr>
          <a:xfrm>
            <a:off x="1598800" y="1068275"/>
            <a:ext cx="2266500" cy="369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Predicción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3" name="Google Shape;383;p31"/>
          <p:cNvSpPr txBox="1"/>
          <p:nvPr/>
        </p:nvSpPr>
        <p:spPr>
          <a:xfrm>
            <a:off x="6097975" y="1068275"/>
            <a:ext cx="2266500" cy="369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Métricas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4" name="Google Shape;384;p31"/>
          <p:cNvSpPr txBox="1"/>
          <p:nvPr/>
        </p:nvSpPr>
        <p:spPr>
          <a:xfrm>
            <a:off x="5992075" y="2160250"/>
            <a:ext cx="24783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solidFill>
                  <a:srgbClr val="990000"/>
                </a:solidFill>
                <a:latin typeface="DM Sans"/>
                <a:ea typeface="DM Sans"/>
                <a:cs typeface="DM Sans"/>
                <a:sym typeface="DM Sans"/>
              </a:rPr>
              <a:t>17</a:t>
            </a:r>
            <a:r>
              <a:rPr b="1" lang="es" sz="2900">
                <a:solidFill>
                  <a:srgbClr val="990000"/>
                </a:solidFill>
                <a:latin typeface="DM Sans"/>
                <a:ea typeface="DM Sans"/>
                <a:cs typeface="DM Sans"/>
                <a:sym typeface="DM Sans"/>
              </a:rPr>
              <a:t> %</a:t>
            </a:r>
            <a:r>
              <a:rPr b="1" lang="es" sz="2900">
                <a:latin typeface="DM Sans"/>
                <a:ea typeface="DM Sans"/>
                <a:cs typeface="DM Sans"/>
                <a:sym typeface="DM Sans"/>
              </a:rPr>
              <a:t> </a:t>
            </a:r>
            <a:endParaRPr b="1" sz="29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DM Sans"/>
                <a:ea typeface="DM Sans"/>
                <a:cs typeface="DM Sans"/>
                <a:sym typeface="DM Sans"/>
              </a:rPr>
              <a:t>Error absoluto medio porcentual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941250" y="100675"/>
            <a:ext cx="7261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 Equipo</a:t>
            </a:r>
            <a:endParaRPr b="1" sz="1200">
              <a:solidFill>
                <a:schemeClr val="dk1"/>
              </a:solidFill>
            </a:endParaRPr>
          </a:p>
        </p:txBody>
      </p:sp>
      <p:grpSp>
        <p:nvGrpSpPr>
          <p:cNvPr id="60" name="Google Shape;60;p14"/>
          <p:cNvGrpSpPr/>
          <p:nvPr/>
        </p:nvGrpSpPr>
        <p:grpSpPr>
          <a:xfrm>
            <a:off x="1141150" y="608550"/>
            <a:ext cx="6861675" cy="3504913"/>
            <a:chOff x="1141150" y="608550"/>
            <a:chExt cx="6861675" cy="3504913"/>
          </a:xfrm>
        </p:grpSpPr>
        <p:pic>
          <p:nvPicPr>
            <p:cNvPr id="61" name="Google Shape;61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41150" y="2876875"/>
              <a:ext cx="1210125" cy="1210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92700" y="2876875"/>
              <a:ext cx="1210125" cy="1210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66925" y="2903337"/>
              <a:ext cx="1210126" cy="12101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582575" y="608550"/>
              <a:ext cx="1210125" cy="1210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4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351275" y="608551"/>
              <a:ext cx="1210124" cy="12101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6" name="Google Shape;66;p14"/>
          <p:cNvPicPr preferRelativeResize="0"/>
          <p:nvPr/>
        </p:nvPicPr>
        <p:blipFill rotWithShape="1">
          <a:blip r:embed="rId8">
            <a:alphaModFix/>
          </a:blip>
          <a:srcRect b="0" l="0" r="66114" t="0"/>
          <a:stretch/>
        </p:blipFill>
        <p:spPr>
          <a:xfrm>
            <a:off x="8513225" y="79888"/>
            <a:ext cx="484773" cy="472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14"/>
          <p:cNvGrpSpPr/>
          <p:nvPr/>
        </p:nvGrpSpPr>
        <p:grpSpPr>
          <a:xfrm>
            <a:off x="1030863" y="1859125"/>
            <a:ext cx="6971988" cy="3010875"/>
            <a:chOff x="1030863" y="1859125"/>
            <a:chExt cx="6971988" cy="3010875"/>
          </a:xfrm>
        </p:grpSpPr>
        <p:sp>
          <p:nvSpPr>
            <p:cNvPr id="68" name="Google Shape;68;p14"/>
            <p:cNvSpPr txBox="1"/>
            <p:nvPr/>
          </p:nvSpPr>
          <p:spPr>
            <a:xfrm>
              <a:off x="1030863" y="4177300"/>
              <a:ext cx="1430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434343"/>
                  </a:solidFill>
                  <a:latin typeface="DM Sans"/>
                  <a:ea typeface="DM Sans"/>
                  <a:cs typeface="DM Sans"/>
                  <a:sym typeface="DM Sans"/>
                </a:rPr>
                <a:t>Emmanuel Corral</a:t>
              </a:r>
              <a:endParaRPr b="1" sz="11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Analista Funcional</a:t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9" name="Google Shape;69;p14"/>
            <p:cNvSpPr txBox="1"/>
            <p:nvPr/>
          </p:nvSpPr>
          <p:spPr>
            <a:xfrm>
              <a:off x="3966888" y="4177300"/>
              <a:ext cx="1210200" cy="69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434343"/>
                  </a:solidFill>
                  <a:latin typeface="DM Sans"/>
                  <a:ea typeface="DM Sans"/>
                  <a:cs typeface="DM Sans"/>
                  <a:sym typeface="DM Sans"/>
                </a:rPr>
                <a:t>Melina Griffo</a:t>
              </a:r>
              <a:endParaRPr b="1" sz="11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PM - </a:t>
              </a: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Data Engineer</a:t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70" name="Google Shape;70;p14"/>
            <p:cNvSpPr txBox="1"/>
            <p:nvPr/>
          </p:nvSpPr>
          <p:spPr>
            <a:xfrm>
              <a:off x="6792650" y="4177300"/>
              <a:ext cx="12102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434343"/>
                  </a:solidFill>
                  <a:latin typeface="DM Sans"/>
                  <a:ea typeface="DM Sans"/>
                  <a:cs typeface="DM Sans"/>
                  <a:sym typeface="DM Sans"/>
                </a:rPr>
                <a:t>Isaac Peña</a:t>
              </a:r>
              <a:endParaRPr b="1" sz="11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Data Engineer</a:t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71" name="Google Shape;71;p14"/>
            <p:cNvSpPr txBox="1"/>
            <p:nvPr/>
          </p:nvSpPr>
          <p:spPr>
            <a:xfrm>
              <a:off x="5582538" y="1895450"/>
              <a:ext cx="12102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434343"/>
                  </a:solidFill>
                  <a:latin typeface="DM Sans"/>
                  <a:ea typeface="DM Sans"/>
                  <a:cs typeface="DM Sans"/>
                  <a:sym typeface="DM Sans"/>
                </a:rPr>
                <a:t>Julio Postigo</a:t>
              </a:r>
              <a:endParaRPr b="1" sz="11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Data Analyst</a:t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72" name="Google Shape;72;p14"/>
            <p:cNvSpPr txBox="1"/>
            <p:nvPr/>
          </p:nvSpPr>
          <p:spPr>
            <a:xfrm>
              <a:off x="2274888" y="1859125"/>
              <a:ext cx="1362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434343"/>
                  </a:solidFill>
                  <a:latin typeface="DM Sans"/>
                  <a:ea typeface="DM Sans"/>
                  <a:cs typeface="DM Sans"/>
                  <a:sym typeface="DM Sans"/>
                </a:rPr>
                <a:t>Nicolás Lazarte</a:t>
              </a:r>
              <a:endParaRPr b="1" sz="1100">
                <a:solidFill>
                  <a:srgbClr val="434343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100">
                  <a:solidFill>
                    <a:srgbClr val="F1C232"/>
                  </a:solidFill>
                  <a:latin typeface="DM Sans"/>
                  <a:ea typeface="DM Sans"/>
                  <a:cs typeface="DM Sans"/>
                  <a:sym typeface="DM Sans"/>
                </a:rPr>
                <a:t>Data Scientist</a:t>
              </a:r>
              <a:endParaRPr>
                <a:solidFill>
                  <a:srgbClr val="F1C23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32"/>
          <p:cNvGrpSpPr/>
          <p:nvPr/>
        </p:nvGrpSpPr>
        <p:grpSpPr>
          <a:xfrm>
            <a:off x="1593000" y="3483104"/>
            <a:ext cx="5957975" cy="643500"/>
            <a:chOff x="1593000" y="2322568"/>
            <a:chExt cx="5957975" cy="643500"/>
          </a:xfrm>
        </p:grpSpPr>
        <p:sp>
          <p:nvSpPr>
            <p:cNvPr id="390" name="Google Shape;390;p32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Conclusiones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 Conclusiones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7" name="Google Shape;397;p32"/>
          <p:cNvSpPr/>
          <p:nvPr/>
        </p:nvSpPr>
        <p:spPr>
          <a:xfrm>
            <a:off x="0" y="4414500"/>
            <a:ext cx="9144000" cy="7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8" name="Google Shape;398;p32"/>
          <p:cNvGrpSpPr/>
          <p:nvPr/>
        </p:nvGrpSpPr>
        <p:grpSpPr>
          <a:xfrm>
            <a:off x="1593000" y="864500"/>
            <a:ext cx="5958000" cy="2607237"/>
            <a:chOff x="1593000" y="331100"/>
            <a:chExt cx="5958000" cy="2607237"/>
          </a:xfrm>
        </p:grpSpPr>
        <p:grpSp>
          <p:nvGrpSpPr>
            <p:cNvPr id="399" name="Google Shape;399;p32"/>
            <p:cNvGrpSpPr/>
            <p:nvPr/>
          </p:nvGrpSpPr>
          <p:grpSpPr>
            <a:xfrm>
              <a:off x="1593000" y="2294837"/>
              <a:ext cx="5957975" cy="643500"/>
              <a:chOff x="1593000" y="2322568"/>
              <a:chExt cx="5957975" cy="643500"/>
            </a:xfrm>
          </p:grpSpPr>
          <p:sp>
            <p:nvSpPr>
              <p:cNvPr id="400" name="Google Shape;400;p32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2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2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2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04" name="Google Shape;404;p32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2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406" name="Google Shape;406;p32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07" name="Google Shape;407;p32"/>
            <p:cNvGrpSpPr/>
            <p:nvPr/>
          </p:nvGrpSpPr>
          <p:grpSpPr>
            <a:xfrm>
              <a:off x="1593000" y="1639944"/>
              <a:ext cx="5957975" cy="643500"/>
              <a:chOff x="1593000" y="2322568"/>
              <a:chExt cx="5957975" cy="643500"/>
            </a:xfrm>
          </p:grpSpPr>
          <p:sp>
            <p:nvSpPr>
              <p:cNvPr id="408" name="Google Shape;408;p32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2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32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32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12" name="Google Shape;412;p32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2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414" name="Google Shape;414;p32"/>
              <p:cNvSpPr/>
              <p:nvPr/>
            </p:nvSpPr>
            <p:spPr>
              <a:xfrm>
                <a:off x="4387850" y="2323749"/>
                <a:ext cx="25215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415" name="Google Shape;415;p32"/>
            <p:cNvGrpSpPr/>
            <p:nvPr/>
          </p:nvGrpSpPr>
          <p:grpSpPr>
            <a:xfrm>
              <a:off x="1593000" y="985085"/>
              <a:ext cx="5957975" cy="643500"/>
              <a:chOff x="1593000" y="2322568"/>
              <a:chExt cx="5957975" cy="643500"/>
            </a:xfrm>
          </p:grpSpPr>
          <p:sp>
            <p:nvSpPr>
              <p:cNvPr id="416" name="Google Shape;416;p32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2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2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2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420" name="Google Shape;420;p32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423" name="Google Shape;423;p32"/>
            <p:cNvSpPr/>
            <p:nvPr/>
          </p:nvSpPr>
          <p:spPr>
            <a:xfrm>
              <a:off x="1593000" y="331100"/>
              <a:ext cx="5958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Resumen de la Presentación</a:t>
              </a:r>
              <a:endParaRPr sz="2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87" y="274900"/>
            <a:ext cx="7696026" cy="421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413" y="240700"/>
            <a:ext cx="4851176" cy="4163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4" name="Google Shape;434;p34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435" name="Google Shape;435;p34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4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>
                  <a:solidFill>
                    <a:srgbClr val="EEEEEE"/>
                  </a:solidFill>
                  <a:latin typeface="DM Sans"/>
                  <a:ea typeface="DM Sans"/>
                  <a:cs typeface="DM Sans"/>
                  <a:sym typeface="DM Sans"/>
                </a:rPr>
                <a:t>Producto Final</a:t>
              </a:r>
              <a:endParaRPr b="1">
                <a:solidFill>
                  <a:srgbClr val="EEEEEE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5"/>
          <p:cNvSpPr txBox="1"/>
          <p:nvPr/>
        </p:nvSpPr>
        <p:spPr>
          <a:xfrm>
            <a:off x="892750" y="1019900"/>
            <a:ext cx="726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4663" y="1675700"/>
            <a:ext cx="3534677" cy="142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6"/>
          <p:cNvGrpSpPr/>
          <p:nvPr/>
        </p:nvGrpSpPr>
        <p:grpSpPr>
          <a:xfrm>
            <a:off x="1593000" y="3437829"/>
            <a:ext cx="5957975" cy="643500"/>
            <a:chOff x="1593000" y="2322568"/>
            <a:chExt cx="5957975" cy="643500"/>
          </a:xfrm>
        </p:grpSpPr>
        <p:sp>
          <p:nvSpPr>
            <p:cNvPr id="83" name="Google Shape;83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Conclusiones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Conclusiones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0" name="Google Shape;90;p16"/>
          <p:cNvGrpSpPr/>
          <p:nvPr/>
        </p:nvGrpSpPr>
        <p:grpSpPr>
          <a:xfrm>
            <a:off x="1593000" y="2782962"/>
            <a:ext cx="5957975" cy="643500"/>
            <a:chOff x="1593000" y="2322568"/>
            <a:chExt cx="5957975" cy="643500"/>
          </a:xfrm>
        </p:grpSpPr>
        <p:sp>
          <p:nvSpPr>
            <p:cNvPr id="91" name="Google Shape;91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Machine Learning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Análisis de la serie temporal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Forecasting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1593000" y="2128069"/>
            <a:ext cx="5957975" cy="643500"/>
            <a:chOff x="1593000" y="2322568"/>
            <a:chExt cx="5957975" cy="643500"/>
          </a:xfrm>
        </p:grpSpPr>
        <p:sp>
          <p:nvSpPr>
            <p:cNvPr id="99" name="Google Shape;99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Dashboard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4387850" y="2323749"/>
              <a:ext cx="25215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Diseño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Análisis preliminar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" name="Google Shape;106;p16"/>
          <p:cNvGrpSpPr/>
          <p:nvPr/>
        </p:nvGrpSpPr>
        <p:grpSpPr>
          <a:xfrm>
            <a:off x="1593000" y="1473210"/>
            <a:ext cx="5957975" cy="643500"/>
            <a:chOff x="1593000" y="2322568"/>
            <a:chExt cx="5957975" cy="643500"/>
          </a:xfrm>
        </p:grpSpPr>
        <p:sp>
          <p:nvSpPr>
            <p:cNvPr id="107" name="Google Shape;107;p1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Escalabilidad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Flujo de trabajo on Cloud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4" name="Google Shape;114;p16"/>
          <p:cNvSpPr/>
          <p:nvPr/>
        </p:nvSpPr>
        <p:spPr>
          <a:xfrm>
            <a:off x="1593000" y="819225"/>
            <a:ext cx="5958000" cy="642600"/>
          </a:xfrm>
          <a:prstGeom prst="rect">
            <a:avLst/>
          </a:prstGeom>
          <a:solidFill>
            <a:srgbClr val="0E65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Resumen de la Presentación</a:t>
            </a:r>
            <a:endParaRPr sz="2300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0" y="4414500"/>
            <a:ext cx="9144000" cy="7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7"/>
          <p:cNvGrpSpPr/>
          <p:nvPr/>
        </p:nvGrpSpPr>
        <p:grpSpPr>
          <a:xfrm>
            <a:off x="1593000" y="1549410"/>
            <a:ext cx="5957975" cy="643500"/>
            <a:chOff x="1593000" y="2322568"/>
            <a:chExt cx="5957975" cy="643500"/>
          </a:xfrm>
        </p:grpSpPr>
        <p:sp>
          <p:nvSpPr>
            <p:cNvPr id="121" name="Google Shape;121;p1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Escalabilidad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Flujo de trabajo on Cloud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8" name="Google Shape;128;p17"/>
          <p:cNvSpPr/>
          <p:nvPr/>
        </p:nvSpPr>
        <p:spPr>
          <a:xfrm>
            <a:off x="0" y="4414500"/>
            <a:ext cx="9144000" cy="7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1593000" y="895425"/>
            <a:ext cx="5958000" cy="3262104"/>
            <a:chOff x="1593000" y="285825"/>
            <a:chExt cx="5958000" cy="3262104"/>
          </a:xfrm>
        </p:grpSpPr>
        <p:grpSp>
          <p:nvGrpSpPr>
            <p:cNvPr id="130" name="Google Shape;130;p17"/>
            <p:cNvGrpSpPr/>
            <p:nvPr/>
          </p:nvGrpSpPr>
          <p:grpSpPr>
            <a:xfrm>
              <a:off x="1593000" y="2904429"/>
              <a:ext cx="5957975" cy="643500"/>
              <a:chOff x="1593000" y="2322568"/>
              <a:chExt cx="5957975" cy="643500"/>
            </a:xfrm>
          </p:grpSpPr>
          <p:sp>
            <p:nvSpPr>
              <p:cNvPr id="131" name="Google Shape;131;p17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137" name="Google Shape;137;p17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8" name="Google Shape;138;p17"/>
            <p:cNvGrpSpPr/>
            <p:nvPr/>
          </p:nvGrpSpPr>
          <p:grpSpPr>
            <a:xfrm>
              <a:off x="1593000" y="2249562"/>
              <a:ext cx="5957975" cy="643500"/>
              <a:chOff x="1593000" y="2322568"/>
              <a:chExt cx="5957975" cy="643500"/>
            </a:xfrm>
          </p:grpSpPr>
          <p:sp>
            <p:nvSpPr>
              <p:cNvPr id="139" name="Google Shape;139;p17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7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145" name="Google Shape;145;p17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6" name="Google Shape;146;p17"/>
            <p:cNvGrpSpPr/>
            <p:nvPr/>
          </p:nvGrpSpPr>
          <p:grpSpPr>
            <a:xfrm>
              <a:off x="1593000" y="1594669"/>
              <a:ext cx="5957975" cy="643500"/>
              <a:chOff x="1593000" y="2322568"/>
              <a:chExt cx="5957975" cy="643500"/>
            </a:xfrm>
          </p:grpSpPr>
          <p:sp>
            <p:nvSpPr>
              <p:cNvPr id="147" name="Google Shape;147;p17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7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1" name="Google Shape;151;p17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7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153" name="Google Shape;153;p17"/>
              <p:cNvSpPr/>
              <p:nvPr/>
            </p:nvSpPr>
            <p:spPr>
              <a:xfrm>
                <a:off x="4387850" y="2323749"/>
                <a:ext cx="25215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4" name="Google Shape;154;p17"/>
            <p:cNvSpPr/>
            <p:nvPr/>
          </p:nvSpPr>
          <p:spPr>
            <a:xfrm>
              <a:off x="1593000" y="285825"/>
              <a:ext cx="5958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Resumen de la Presentación</a:t>
              </a:r>
              <a:endParaRPr sz="2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150" y="512400"/>
            <a:ext cx="7973701" cy="372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9" title="Vídeo sin título ‐ Hecho con Clipchamp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901" y="200850"/>
            <a:ext cx="7622198" cy="42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0"/>
          <p:cNvGrpSpPr/>
          <p:nvPr/>
        </p:nvGrpSpPr>
        <p:grpSpPr>
          <a:xfrm>
            <a:off x="1593000" y="2097144"/>
            <a:ext cx="5957975" cy="643500"/>
            <a:chOff x="1593000" y="2322568"/>
            <a:chExt cx="5957975" cy="643500"/>
          </a:xfrm>
        </p:grpSpPr>
        <p:sp>
          <p:nvSpPr>
            <p:cNvPr id="170" name="Google Shape;170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Dashboard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4387850" y="2323749"/>
              <a:ext cx="25215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Diseño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Insights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794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C58D3"/>
                </a:buClr>
                <a:buSzPts val="800"/>
                <a:buFont typeface="Roboto"/>
                <a:buChar char="●"/>
              </a:pPr>
              <a:r>
                <a:rPr lang="e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Análisis preliminar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7" name="Google Shape;177;p20"/>
          <p:cNvSpPr/>
          <p:nvPr/>
        </p:nvSpPr>
        <p:spPr>
          <a:xfrm>
            <a:off x="0" y="4414500"/>
            <a:ext cx="9144000" cy="7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20"/>
          <p:cNvGrpSpPr/>
          <p:nvPr/>
        </p:nvGrpSpPr>
        <p:grpSpPr>
          <a:xfrm>
            <a:off x="1593000" y="788300"/>
            <a:ext cx="5958000" cy="3262104"/>
            <a:chOff x="1593000" y="331100"/>
            <a:chExt cx="5958000" cy="3262104"/>
          </a:xfrm>
        </p:grpSpPr>
        <p:grpSp>
          <p:nvGrpSpPr>
            <p:cNvPr id="179" name="Google Shape;179;p20"/>
            <p:cNvGrpSpPr/>
            <p:nvPr/>
          </p:nvGrpSpPr>
          <p:grpSpPr>
            <a:xfrm>
              <a:off x="1593000" y="2949704"/>
              <a:ext cx="5957975" cy="643500"/>
              <a:chOff x="1593000" y="2322568"/>
              <a:chExt cx="5957975" cy="643500"/>
            </a:xfrm>
          </p:grpSpPr>
          <p:sp>
            <p:nvSpPr>
              <p:cNvPr id="180" name="Google Shape;180;p20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0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0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0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84" name="Google Shape;184;p20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0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186" name="Google Shape;186;p20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87" name="Google Shape;187;p20"/>
            <p:cNvGrpSpPr/>
            <p:nvPr/>
          </p:nvGrpSpPr>
          <p:grpSpPr>
            <a:xfrm>
              <a:off x="1593000" y="2294837"/>
              <a:ext cx="5957975" cy="643500"/>
              <a:chOff x="1593000" y="2322568"/>
              <a:chExt cx="5957975" cy="643500"/>
            </a:xfrm>
          </p:grpSpPr>
          <p:sp>
            <p:nvSpPr>
              <p:cNvPr id="188" name="Google Shape;188;p20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0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20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2" name="Google Shape;192;p20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20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194" name="Google Shape;194;p20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95" name="Google Shape;195;p20"/>
            <p:cNvGrpSpPr/>
            <p:nvPr/>
          </p:nvGrpSpPr>
          <p:grpSpPr>
            <a:xfrm>
              <a:off x="1593000" y="985085"/>
              <a:ext cx="5957975" cy="643500"/>
              <a:chOff x="1593000" y="2322568"/>
              <a:chExt cx="5957975" cy="643500"/>
            </a:xfrm>
          </p:grpSpPr>
          <p:sp>
            <p:nvSpPr>
              <p:cNvPr id="196" name="Google Shape;196;p20"/>
              <p:cNvSpPr/>
              <p:nvPr/>
            </p:nvSpPr>
            <p:spPr>
              <a:xfrm>
                <a:off x="3728375" y="2322568"/>
                <a:ext cx="3822600" cy="643500"/>
              </a:xfrm>
              <a:prstGeom prst="rect">
                <a:avLst/>
              </a:pr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20"/>
              <p:cNvSpPr/>
              <p:nvPr/>
            </p:nvSpPr>
            <p:spPr>
              <a:xfrm flipH="1">
                <a:off x="2283025" y="2322575"/>
                <a:ext cx="1844400" cy="642600"/>
              </a:xfrm>
              <a:prstGeom prst="rect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0"/>
              <p:cNvSpPr/>
              <p:nvPr/>
            </p:nvSpPr>
            <p:spPr>
              <a:xfrm rot="-5400000">
                <a:off x="3501574" y="1934671"/>
                <a:ext cx="643356" cy="1419149"/>
              </a:xfrm>
              <a:prstGeom prst="flowChartOffpageConnector">
                <a:avLst/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0"/>
              <p:cNvSpPr/>
              <p:nvPr/>
            </p:nvSpPr>
            <p:spPr>
              <a:xfrm>
                <a:off x="2342625" y="2399951"/>
                <a:ext cx="1940700" cy="49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0" name="Google Shape;200;p20"/>
              <p:cNvSpPr/>
              <p:nvPr/>
            </p:nvSpPr>
            <p:spPr>
              <a:xfrm>
                <a:off x="1593000" y="2322568"/>
                <a:ext cx="690000" cy="642300"/>
              </a:xfrm>
              <a:prstGeom prst="rect">
                <a:avLst/>
              </a:prstGeom>
              <a:solidFill>
                <a:srgbClr val="0D5DDF"/>
              </a:solidFill>
              <a:ln>
                <a:noFill/>
              </a:ln>
              <a:effectLst>
                <a:outerShdw blurRad="71438" rotWithShape="0" algn="bl" dir="2700000" dist="28575">
                  <a:srgbClr val="000000">
                    <a:alpha val="1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0"/>
              <p:cNvSpPr/>
              <p:nvPr/>
            </p:nvSpPr>
            <p:spPr>
              <a:xfrm>
                <a:off x="1593000" y="2322575"/>
                <a:ext cx="690000" cy="642600"/>
              </a:xfrm>
              <a:prstGeom prst="rect">
                <a:avLst/>
              </a:prstGeom>
              <a:solidFill>
                <a:srgbClr val="0E65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endParaRPr>
              </a:p>
            </p:txBody>
          </p:sp>
          <p:sp>
            <p:nvSpPr>
              <p:cNvPr id="202" name="Google Shape;202;p20"/>
              <p:cNvSpPr/>
              <p:nvPr/>
            </p:nvSpPr>
            <p:spPr>
              <a:xfrm>
                <a:off x="4387850" y="2323750"/>
                <a:ext cx="2971200" cy="64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45720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03" name="Google Shape;203;p20"/>
            <p:cNvSpPr/>
            <p:nvPr/>
          </p:nvSpPr>
          <p:spPr>
            <a:xfrm>
              <a:off x="1593000" y="331100"/>
              <a:ext cx="5958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23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Resumen de la Presentación</a:t>
              </a:r>
              <a:endParaRPr sz="23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1"/>
          <p:cNvGrpSpPr/>
          <p:nvPr/>
        </p:nvGrpSpPr>
        <p:grpSpPr>
          <a:xfrm>
            <a:off x="-12" y="0"/>
            <a:ext cx="1844402" cy="400200"/>
            <a:chOff x="-12" y="0"/>
            <a:chExt cx="1844402" cy="400200"/>
          </a:xfrm>
        </p:grpSpPr>
        <p:sp>
          <p:nvSpPr>
            <p:cNvPr id="209" name="Google Shape;209;p21"/>
            <p:cNvSpPr/>
            <p:nvPr/>
          </p:nvSpPr>
          <p:spPr>
            <a:xfrm flipH="1">
              <a:off x="-11" y="142"/>
              <a:ext cx="1844400" cy="3999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 txBox="1"/>
            <p:nvPr/>
          </p:nvSpPr>
          <p:spPr>
            <a:xfrm>
              <a:off x="-12" y="0"/>
              <a:ext cx="184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>
                  <a:solidFill>
                    <a:srgbClr val="EEEEEE"/>
                  </a:solidFill>
                </a:rPr>
                <a:t>Diseño</a:t>
              </a:r>
              <a:endParaRPr>
                <a:solidFill>
                  <a:srgbClr val="EEEEEE"/>
                </a:solidFill>
              </a:endParaRPr>
            </a:p>
          </p:txBody>
        </p:sp>
      </p:grpSp>
      <p:pic>
        <p:nvPicPr>
          <p:cNvPr id="211" name="Google Shape;2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500" y="509225"/>
            <a:ext cx="3039474" cy="17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8825" y="509225"/>
            <a:ext cx="3048973" cy="17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0100" y="2500750"/>
            <a:ext cx="3583799" cy="202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18B27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